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0"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7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0B396D7C-B500-4E18-9EDF-039436FA8184}" type="datetimeFigureOut">
              <a:rPr lang="en-CA" smtClean="0"/>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94829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396D7C-B500-4E18-9EDF-039436FA8184}" type="datetimeFigureOut">
              <a:rPr lang="en-CA" smtClean="0"/>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200242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396D7C-B500-4E18-9EDF-039436FA8184}" type="datetimeFigureOut">
              <a:rPr lang="en-CA" smtClean="0"/>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189538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B396D7C-B500-4E18-9EDF-039436FA8184}" type="datetimeFigureOut">
              <a:rPr lang="en-CA" smtClean="0"/>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79274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396D7C-B500-4E18-9EDF-039436FA8184}" type="datetimeFigureOut">
              <a:rPr lang="en-CA" smtClean="0"/>
              <a:t>2021-01-07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156832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0B396D7C-B500-4E18-9EDF-039436FA8184}" type="datetimeFigureOut">
              <a:rPr lang="en-CA" smtClean="0"/>
              <a:t>2021-01-07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130146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B396D7C-B500-4E18-9EDF-039436FA8184}" type="datetimeFigureOut">
              <a:rPr lang="en-CA" smtClean="0"/>
              <a:t>2021-01-07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720529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B396D7C-B500-4E18-9EDF-039436FA8184}" type="datetimeFigureOut">
              <a:rPr lang="en-CA" smtClean="0"/>
              <a:t>2021-01-07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57349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96D7C-B500-4E18-9EDF-039436FA8184}" type="datetimeFigureOut">
              <a:rPr lang="en-CA" smtClean="0"/>
              <a:t>2021-01-07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3438631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396D7C-B500-4E18-9EDF-039436FA8184}" type="datetimeFigureOut">
              <a:rPr lang="en-CA" smtClean="0"/>
              <a:t>2021-01-07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2708376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396D7C-B500-4E18-9EDF-039436FA8184}" type="datetimeFigureOut">
              <a:rPr lang="en-CA" smtClean="0"/>
              <a:t>2021-01-07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27922D3-A4A7-4AB1-BF9A-BBCECD9113BD}" type="slidenum">
              <a:rPr lang="en-CA" smtClean="0"/>
              <a:t>‹#›</a:t>
            </a:fld>
            <a:endParaRPr lang="en-CA"/>
          </a:p>
        </p:txBody>
      </p:sp>
    </p:spTree>
    <p:extLst>
      <p:ext uri="{BB962C8B-B14F-4D97-AF65-F5344CB8AC3E}">
        <p14:creationId xmlns:p14="http://schemas.microsoft.com/office/powerpoint/2010/main" val="259924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96D7C-B500-4E18-9EDF-039436FA8184}" type="datetimeFigureOut">
              <a:rPr lang="en-CA" smtClean="0"/>
              <a:t>2021-01-07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922D3-A4A7-4AB1-BF9A-BBCECD9113BD}" type="slidenum">
              <a:rPr lang="en-CA" smtClean="0"/>
              <a:t>‹#›</a:t>
            </a:fld>
            <a:endParaRPr lang="en-CA"/>
          </a:p>
        </p:txBody>
      </p:sp>
    </p:spTree>
    <p:extLst>
      <p:ext uri="{BB962C8B-B14F-4D97-AF65-F5344CB8AC3E}">
        <p14:creationId xmlns:p14="http://schemas.microsoft.com/office/powerpoint/2010/main" val="2612640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library.carleton.ca/research/course-guides/fysm-1405-a-0" TargetMode="External"/><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23216" y="0"/>
            <a:ext cx="3368783" cy="6858000"/>
          </a:xfrm>
        </p:spPr>
        <p:txBody>
          <a:bodyPr>
            <a:noAutofit/>
          </a:bodyPr>
          <a:lstStyle/>
          <a:p>
            <a:r>
              <a:rPr lang="en-US" sz="4800" dirty="0"/>
              <a:t>Maud Malone: </a:t>
            </a:r>
            <a:br>
              <a:rPr lang="en-US" sz="4800" dirty="0"/>
            </a:br>
            <a:br>
              <a:rPr lang="en-US" sz="4800" dirty="0"/>
            </a:br>
            <a:r>
              <a:rPr lang="en-US" sz="4800" dirty="0"/>
              <a:t>Creating a role for librarians in Reacting </a:t>
            </a:r>
            <a:br>
              <a:rPr lang="en-CA" sz="4800" dirty="0"/>
            </a:br>
            <a:endParaRPr lang="en-CA"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823217" cy="6858000"/>
          </a:xfrm>
          <a:prstGeom prst="rect">
            <a:avLst/>
          </a:prstGeom>
        </p:spPr>
      </p:pic>
      <p:sp>
        <p:nvSpPr>
          <p:cNvPr id="6" name="TextBox 5"/>
          <p:cNvSpPr txBox="1"/>
          <p:nvPr/>
        </p:nvSpPr>
        <p:spPr>
          <a:xfrm>
            <a:off x="5744094" y="6596390"/>
            <a:ext cx="3079121" cy="261610"/>
          </a:xfrm>
          <a:prstGeom prst="rect">
            <a:avLst/>
          </a:prstGeom>
          <a:noFill/>
        </p:spPr>
        <p:txBody>
          <a:bodyPr wrap="square" rtlCol="0">
            <a:spAutoFit/>
          </a:bodyPr>
          <a:lstStyle/>
          <a:p>
            <a:r>
              <a:rPr lang="en-US" sz="1100" dirty="0"/>
              <a:t>Source: Wikipedia (</a:t>
            </a:r>
            <a:r>
              <a:rPr lang="en-CA" sz="1100" dirty="0"/>
              <a:t>Bain News Service, publisher)</a:t>
            </a:r>
          </a:p>
        </p:txBody>
      </p:sp>
    </p:spTree>
    <p:extLst>
      <p:ext uri="{BB962C8B-B14F-4D97-AF65-F5344CB8AC3E}">
        <p14:creationId xmlns:p14="http://schemas.microsoft.com/office/powerpoint/2010/main" val="78970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601119"/>
            <a:ext cx="9144000" cy="1655762"/>
          </a:xfrm>
          <a:solidFill>
            <a:schemeClr val="accent6">
              <a:lumMod val="20000"/>
              <a:lumOff val="80000"/>
            </a:schemeClr>
          </a:solidFill>
        </p:spPr>
        <p:txBody>
          <a:bodyPr>
            <a:noAutofit/>
          </a:bodyPr>
          <a:lstStyle/>
          <a:p>
            <a:r>
              <a:rPr lang="en-US" sz="4400" dirty="0"/>
              <a:t>Research is the game: </a:t>
            </a:r>
          </a:p>
          <a:p>
            <a:r>
              <a:rPr lang="en-US" sz="4400" dirty="0"/>
              <a:t>Maud makes this visible </a:t>
            </a:r>
          </a:p>
          <a:p>
            <a:r>
              <a:rPr lang="en-US" sz="4400" dirty="0"/>
              <a:t>by being the game.</a:t>
            </a:r>
            <a:endParaRPr lang="en-CA" sz="4400" dirty="0"/>
          </a:p>
        </p:txBody>
      </p:sp>
    </p:spTree>
    <p:extLst>
      <p:ext uri="{BB962C8B-B14F-4D97-AF65-F5344CB8AC3E}">
        <p14:creationId xmlns:p14="http://schemas.microsoft.com/office/powerpoint/2010/main" val="165613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5924939" cy="6906989"/>
          </a:xfrm>
          <a:prstGeom prst="rect">
            <a:avLst/>
          </a:prstGeom>
        </p:spPr>
      </p:pic>
      <p:sp>
        <p:nvSpPr>
          <p:cNvPr id="3" name="TextBox 2"/>
          <p:cNvSpPr txBox="1"/>
          <p:nvPr/>
        </p:nvSpPr>
        <p:spPr>
          <a:xfrm>
            <a:off x="5924938" y="690088"/>
            <a:ext cx="6267061" cy="5786199"/>
          </a:xfrm>
          <a:prstGeom prst="rect">
            <a:avLst/>
          </a:prstGeom>
          <a:noFill/>
        </p:spPr>
        <p:txBody>
          <a:bodyPr wrap="square" rtlCol="0">
            <a:spAutoFit/>
          </a:bodyPr>
          <a:lstStyle/>
          <a:p>
            <a:pPr algn="ctr"/>
            <a:endParaRPr lang="en-US" sz="4400" dirty="0"/>
          </a:p>
          <a:p>
            <a:pPr algn="ctr"/>
            <a:endParaRPr lang="en-US" sz="4400" dirty="0"/>
          </a:p>
          <a:p>
            <a:pPr algn="ctr"/>
            <a:r>
              <a:rPr lang="en-US" sz="4400" dirty="0"/>
              <a:t>Students often say, “do research” but that means putting general words or phrases into Google.</a:t>
            </a:r>
          </a:p>
          <a:p>
            <a:pPr algn="ctr"/>
            <a:endParaRPr lang="en-US" sz="4400" dirty="0"/>
          </a:p>
          <a:p>
            <a:pPr algn="ctr"/>
            <a:endParaRPr lang="en-CA" sz="4400" dirty="0"/>
          </a:p>
          <a:p>
            <a:endParaRPr lang="en-CA" dirty="0"/>
          </a:p>
        </p:txBody>
      </p:sp>
    </p:spTree>
    <p:extLst>
      <p:ext uri="{BB962C8B-B14F-4D97-AF65-F5344CB8AC3E}">
        <p14:creationId xmlns:p14="http://schemas.microsoft.com/office/powerpoint/2010/main" val="231792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674"/>
            <a:ext cx="7249886" cy="6888674"/>
          </a:xfrm>
          <a:prstGeom prst="rect">
            <a:avLst/>
          </a:prstGeom>
        </p:spPr>
      </p:pic>
      <p:sp>
        <p:nvSpPr>
          <p:cNvPr id="3" name="TextBox 2"/>
          <p:cNvSpPr txBox="1"/>
          <p:nvPr/>
        </p:nvSpPr>
        <p:spPr>
          <a:xfrm>
            <a:off x="7931021" y="28121"/>
            <a:ext cx="4260980" cy="7940635"/>
          </a:xfrm>
          <a:prstGeom prst="rect">
            <a:avLst/>
          </a:prstGeom>
          <a:noFill/>
        </p:spPr>
        <p:txBody>
          <a:bodyPr wrap="square" rtlCol="0">
            <a:spAutoFit/>
          </a:bodyPr>
          <a:lstStyle/>
          <a:p>
            <a:endParaRPr lang="en-US" sz="3200" dirty="0"/>
          </a:p>
          <a:p>
            <a:r>
              <a:rPr lang="en-US" sz="3600" dirty="0"/>
              <a:t>Introduced </a:t>
            </a:r>
            <a:r>
              <a:rPr lang="en-US" sz="3600" i="1" dirty="0"/>
              <a:t>Greenwich Village 1913</a:t>
            </a:r>
            <a:r>
              <a:rPr lang="en-US" sz="3600" dirty="0"/>
              <a:t>. </a:t>
            </a:r>
          </a:p>
          <a:p>
            <a:endParaRPr lang="en-US" sz="3600" dirty="0"/>
          </a:p>
          <a:p>
            <a:r>
              <a:rPr lang="en-US" sz="3600" dirty="0"/>
              <a:t>Students debated with great energy and enthusiasm, cared about their roles, and about the outcome of the game.</a:t>
            </a:r>
          </a:p>
          <a:p>
            <a:endParaRPr lang="en-US" sz="3600" dirty="0"/>
          </a:p>
          <a:p>
            <a:endParaRPr lang="en-CA" sz="3200" dirty="0"/>
          </a:p>
          <a:p>
            <a:r>
              <a:rPr lang="en-US" sz="3200" dirty="0"/>
              <a:t> </a:t>
            </a:r>
            <a:endParaRPr lang="en-CA" sz="3200" dirty="0"/>
          </a:p>
          <a:p>
            <a:endParaRPr lang="en-CA" dirty="0"/>
          </a:p>
        </p:txBody>
      </p:sp>
    </p:spTree>
    <p:extLst>
      <p:ext uri="{BB962C8B-B14F-4D97-AF65-F5344CB8AC3E}">
        <p14:creationId xmlns:p14="http://schemas.microsoft.com/office/powerpoint/2010/main" val="20526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102220" cy="6858000"/>
          </a:xfrm>
          <a:prstGeom prst="rect">
            <a:avLst/>
          </a:prstGeom>
        </p:spPr>
      </p:pic>
      <p:sp>
        <p:nvSpPr>
          <p:cNvPr id="3" name="TextBox 2"/>
          <p:cNvSpPr txBox="1"/>
          <p:nvPr/>
        </p:nvSpPr>
        <p:spPr>
          <a:xfrm>
            <a:off x="6382138" y="58846"/>
            <a:ext cx="5809861" cy="6740307"/>
          </a:xfrm>
          <a:prstGeom prst="rect">
            <a:avLst/>
          </a:prstGeom>
          <a:noFill/>
        </p:spPr>
        <p:txBody>
          <a:bodyPr wrap="square" rtlCol="0">
            <a:spAutoFit/>
          </a:bodyPr>
          <a:lstStyle/>
          <a:p>
            <a:endParaRPr lang="en-US" sz="3600" dirty="0"/>
          </a:p>
          <a:p>
            <a:r>
              <a:rPr lang="en-US" sz="3600" dirty="0"/>
              <a:t>Weakness: Research</a:t>
            </a:r>
            <a:endParaRPr lang="en-CA" sz="3600" dirty="0"/>
          </a:p>
          <a:p>
            <a:endParaRPr lang="en-US" sz="3600" dirty="0"/>
          </a:p>
          <a:p>
            <a:pPr marL="285750" indent="-285750">
              <a:buFont typeface="Arial" panose="020B0604020202020204" pitchFamily="34" charset="0"/>
              <a:buChar char="•"/>
            </a:pPr>
            <a:r>
              <a:rPr lang="en-US" sz="3600" dirty="0"/>
              <a:t>No idea how to find information beyond online searching.</a:t>
            </a:r>
            <a:endParaRPr lang="en-CA" sz="3600" dirty="0"/>
          </a:p>
          <a:p>
            <a:pPr marL="285750" indent="-285750">
              <a:buFont typeface="Arial" panose="020B0604020202020204" pitchFamily="34" charset="0"/>
              <a:buChar char="•"/>
            </a:pPr>
            <a:r>
              <a:rPr lang="en-US" sz="3600" dirty="0"/>
              <a:t>Didn’t really know what a librarian did.</a:t>
            </a:r>
          </a:p>
          <a:p>
            <a:pPr marL="285750" indent="-285750">
              <a:buFont typeface="Arial" panose="020B0604020202020204" pitchFamily="34" charset="0"/>
              <a:buChar char="•"/>
            </a:pPr>
            <a:r>
              <a:rPr lang="en-US" sz="3600" dirty="0"/>
              <a:t>Didn’t understand how to ask or answer an historical question.</a:t>
            </a:r>
          </a:p>
          <a:p>
            <a:endParaRPr lang="en-CA" sz="3600" dirty="0"/>
          </a:p>
        </p:txBody>
      </p:sp>
    </p:spTree>
    <p:extLst>
      <p:ext uri="{BB962C8B-B14F-4D97-AF65-F5344CB8AC3E}">
        <p14:creationId xmlns:p14="http://schemas.microsoft.com/office/powerpoint/2010/main" val="833550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5038531" cy="6835818"/>
          </a:xfrm>
          <a:prstGeom prst="rect">
            <a:avLst/>
          </a:prstGeom>
        </p:spPr>
      </p:pic>
      <p:sp>
        <p:nvSpPr>
          <p:cNvPr id="3" name="TextBox 2"/>
          <p:cNvSpPr txBox="1"/>
          <p:nvPr/>
        </p:nvSpPr>
        <p:spPr>
          <a:xfrm>
            <a:off x="5934269" y="783771"/>
            <a:ext cx="5103845" cy="5293757"/>
          </a:xfrm>
          <a:prstGeom prst="rect">
            <a:avLst/>
          </a:prstGeom>
          <a:noFill/>
        </p:spPr>
        <p:txBody>
          <a:bodyPr wrap="square" rtlCol="0">
            <a:spAutoFit/>
          </a:bodyPr>
          <a:lstStyle/>
          <a:p>
            <a:r>
              <a:rPr lang="en-CA" sz="4000" dirty="0"/>
              <a:t>Reacting has all the hallmarks of effective pedagogy.</a:t>
            </a:r>
          </a:p>
          <a:p>
            <a:endParaRPr lang="en-CA" sz="4000" dirty="0"/>
          </a:p>
          <a:p>
            <a:r>
              <a:rPr lang="en-CA" sz="4000" dirty="0"/>
              <a:t>It’s intensely engaging, immersive, experiential and, most importantly, scholarly in nature.</a:t>
            </a:r>
          </a:p>
          <a:p>
            <a:endParaRPr lang="en-CA" dirty="0"/>
          </a:p>
        </p:txBody>
      </p:sp>
    </p:spTree>
    <p:extLst>
      <p:ext uri="{BB962C8B-B14F-4D97-AF65-F5344CB8AC3E}">
        <p14:creationId xmlns:p14="http://schemas.microsoft.com/office/powerpoint/2010/main" val="1593485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6960637" cy="6858000"/>
          </a:xfrm>
          <a:prstGeom prst="rect">
            <a:avLst/>
          </a:prstGeom>
        </p:spPr>
      </p:pic>
      <p:sp>
        <p:nvSpPr>
          <p:cNvPr id="3" name="TextBox 2"/>
          <p:cNvSpPr txBox="1"/>
          <p:nvPr/>
        </p:nvSpPr>
        <p:spPr>
          <a:xfrm>
            <a:off x="7352522" y="718457"/>
            <a:ext cx="4599992" cy="3970318"/>
          </a:xfrm>
          <a:prstGeom prst="rect">
            <a:avLst/>
          </a:prstGeom>
          <a:noFill/>
        </p:spPr>
        <p:txBody>
          <a:bodyPr wrap="square" rtlCol="0">
            <a:spAutoFit/>
          </a:bodyPr>
          <a:lstStyle/>
          <a:p>
            <a:endParaRPr lang="en-US" sz="3600" dirty="0"/>
          </a:p>
          <a:p>
            <a:r>
              <a:rPr lang="en-US" sz="3600" dirty="0"/>
              <a:t>Typical role of librarian: One-shot wonder</a:t>
            </a:r>
          </a:p>
          <a:p>
            <a:endParaRPr lang="en-US" sz="3600" dirty="0"/>
          </a:p>
          <a:p>
            <a:r>
              <a:rPr lang="en-US" sz="3600" dirty="0"/>
              <a:t>Ideal role of librarian: Embedded teaching partner</a:t>
            </a:r>
            <a:endParaRPr lang="en-CA" sz="3600" dirty="0"/>
          </a:p>
        </p:txBody>
      </p:sp>
    </p:spTree>
    <p:extLst>
      <p:ext uri="{BB962C8B-B14F-4D97-AF65-F5344CB8AC3E}">
        <p14:creationId xmlns:p14="http://schemas.microsoft.com/office/powerpoint/2010/main" val="268566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872204" cy="6910717"/>
          </a:xfrm>
          <a:prstGeom prst="rect">
            <a:avLst/>
          </a:prstGeom>
        </p:spPr>
      </p:pic>
      <p:sp>
        <p:nvSpPr>
          <p:cNvPr id="2" name="Title 1"/>
          <p:cNvSpPr>
            <a:spLocks noGrp="1"/>
          </p:cNvSpPr>
          <p:nvPr>
            <p:ph type="ctrTitle"/>
          </p:nvPr>
        </p:nvSpPr>
        <p:spPr>
          <a:xfrm>
            <a:off x="4823927" y="52717"/>
            <a:ext cx="7091265" cy="6858000"/>
          </a:xfrm>
          <a:solidFill>
            <a:schemeClr val="accent6">
              <a:lumMod val="20000"/>
              <a:lumOff val="80000"/>
            </a:schemeClr>
          </a:solidFill>
        </p:spPr>
        <p:txBody>
          <a:bodyPr>
            <a:noAutofit/>
          </a:bodyPr>
          <a:lstStyle/>
          <a:p>
            <a:br>
              <a:rPr lang="en-CA" sz="2400" dirty="0"/>
            </a:br>
            <a:r>
              <a:rPr lang="en-CA" sz="2800" dirty="0">
                <a:latin typeface="+mn-lt"/>
              </a:rPr>
              <a:t>Maud Malone: </a:t>
            </a:r>
            <a:br>
              <a:rPr lang="en-CA" sz="2800" dirty="0">
                <a:latin typeface="+mn-lt"/>
              </a:rPr>
            </a:br>
            <a:r>
              <a:rPr lang="en-CA" sz="2800" dirty="0">
                <a:latin typeface="+mn-lt"/>
              </a:rPr>
              <a:t>Outspoken advocate for women’s </a:t>
            </a:r>
            <a:br>
              <a:rPr lang="en-CA" sz="2800" dirty="0">
                <a:latin typeface="+mn-lt"/>
              </a:rPr>
            </a:br>
            <a:r>
              <a:rPr lang="en-CA" sz="2800" dirty="0">
                <a:latin typeface="+mn-lt"/>
              </a:rPr>
              <a:t>and worker’s rights</a:t>
            </a:r>
            <a:br>
              <a:rPr lang="en-CA" sz="2800" dirty="0">
                <a:latin typeface="+mn-lt"/>
              </a:rPr>
            </a:br>
            <a:br>
              <a:rPr lang="en-CA" sz="2800" dirty="0">
                <a:latin typeface="+mn-lt"/>
              </a:rPr>
            </a:br>
            <a:br>
              <a:rPr lang="en-CA" sz="2800" dirty="0">
                <a:latin typeface="+mn-lt"/>
              </a:rPr>
            </a:br>
            <a:r>
              <a:rPr lang="en-CA" sz="2800" dirty="0">
                <a:latin typeface="+mn-lt"/>
              </a:rPr>
              <a:t>1. Commander of the Flying Squad of Street Suffragettes.</a:t>
            </a:r>
            <a:br>
              <a:rPr lang="en-CA" sz="2800" dirty="0">
                <a:latin typeface="+mn-lt"/>
              </a:rPr>
            </a:br>
            <a:r>
              <a:rPr lang="en-CA" sz="2800" dirty="0">
                <a:latin typeface="+mn-lt"/>
              </a:rPr>
              <a:t>2. A founder of the Library Employees’ Union of Greater New York in 1917. </a:t>
            </a:r>
            <a:br>
              <a:rPr lang="en-CA" sz="2400" dirty="0"/>
            </a:br>
            <a:br>
              <a:rPr lang="en-CA" sz="2800" dirty="0"/>
            </a:br>
            <a:br>
              <a:rPr lang="en-CA" sz="2800" dirty="0"/>
            </a:br>
            <a:br>
              <a:rPr lang="en-CA" sz="2800" dirty="0"/>
            </a:br>
            <a:endParaRPr lang="en-CA" sz="2800" dirty="0"/>
          </a:p>
        </p:txBody>
      </p:sp>
      <p:sp>
        <p:nvSpPr>
          <p:cNvPr id="6" name="TextBox 5"/>
          <p:cNvSpPr txBox="1"/>
          <p:nvPr/>
        </p:nvSpPr>
        <p:spPr>
          <a:xfrm>
            <a:off x="295017" y="6465762"/>
            <a:ext cx="3079121" cy="261610"/>
          </a:xfrm>
          <a:prstGeom prst="rect">
            <a:avLst/>
          </a:prstGeom>
          <a:noFill/>
        </p:spPr>
        <p:txBody>
          <a:bodyPr wrap="square" rtlCol="0">
            <a:spAutoFit/>
          </a:bodyPr>
          <a:lstStyle/>
          <a:p>
            <a:r>
              <a:rPr lang="en-US" sz="1100" dirty="0"/>
              <a:t>Source: Wikipedia (</a:t>
            </a:r>
            <a:r>
              <a:rPr lang="en-CA" sz="1100" dirty="0"/>
              <a:t>Bain News Service, publisher)</a:t>
            </a:r>
          </a:p>
        </p:txBody>
      </p:sp>
    </p:spTree>
    <p:extLst>
      <p:ext uri="{BB962C8B-B14F-4D97-AF65-F5344CB8AC3E}">
        <p14:creationId xmlns:p14="http://schemas.microsoft.com/office/powerpoint/2010/main" val="890878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844212" cy="6932645"/>
          </a:xfrm>
          <a:prstGeom prst="rect">
            <a:avLst/>
          </a:prstGeom>
        </p:spPr>
      </p:pic>
      <p:sp>
        <p:nvSpPr>
          <p:cNvPr id="3" name="TextBox 2"/>
          <p:cNvSpPr txBox="1"/>
          <p:nvPr/>
        </p:nvSpPr>
        <p:spPr>
          <a:xfrm>
            <a:off x="4572000" y="659649"/>
            <a:ext cx="7315200" cy="5509200"/>
          </a:xfrm>
          <a:prstGeom prst="rect">
            <a:avLst/>
          </a:prstGeom>
          <a:noFill/>
        </p:spPr>
        <p:txBody>
          <a:bodyPr wrap="square" rtlCol="0">
            <a:spAutoFit/>
          </a:bodyPr>
          <a:lstStyle/>
          <a:p>
            <a:pPr marL="285750" indent="-285750">
              <a:buFont typeface="Arial" panose="020B0604020202020204" pitchFamily="34" charset="0"/>
              <a:buChar char="•"/>
            </a:pPr>
            <a:r>
              <a:rPr lang="en-CA" sz="3200" dirty="0"/>
              <a:t>Model role playing &amp; research processes</a:t>
            </a:r>
          </a:p>
          <a:p>
            <a:pPr marL="914400" lvl="1" indent="-457200">
              <a:buFont typeface="Courier New" panose="02070309020205020404" pitchFamily="49" charset="0"/>
              <a:buChar char="o"/>
            </a:pPr>
            <a:r>
              <a:rPr lang="en-CA" sz="3200" dirty="0"/>
              <a:t>Asks questions</a:t>
            </a:r>
          </a:p>
          <a:p>
            <a:pPr marL="914400" lvl="1" indent="-457200">
              <a:buFont typeface="Courier New" panose="02070309020205020404" pitchFamily="49" charset="0"/>
              <a:buChar char="o"/>
            </a:pPr>
            <a:r>
              <a:rPr lang="en-CA" sz="3200" dirty="0"/>
              <a:t>Encourages debate</a:t>
            </a:r>
          </a:p>
          <a:p>
            <a:pPr marL="914400" lvl="1" indent="-457200">
              <a:buFont typeface="Courier New" panose="02070309020205020404" pitchFamily="49" charset="0"/>
              <a:buChar char="o"/>
            </a:pPr>
            <a:r>
              <a:rPr lang="en-CA" sz="3200" dirty="0"/>
              <a:t>Consults with factions</a:t>
            </a:r>
          </a:p>
          <a:p>
            <a:pPr marL="914400" lvl="1" indent="-457200">
              <a:buFont typeface="Courier New" panose="02070309020205020404" pitchFamily="49" charset="0"/>
              <a:buChar char="o"/>
            </a:pPr>
            <a:r>
              <a:rPr lang="en-CA" sz="3200" dirty="0"/>
              <a:t>Demonstrates how to find primary &amp; secondary sources </a:t>
            </a:r>
          </a:p>
          <a:p>
            <a:pPr marL="285750" indent="-285750">
              <a:buFont typeface="Arial" panose="020B0604020202020204" pitchFamily="34" charset="0"/>
              <a:buChar char="•"/>
            </a:pPr>
            <a:r>
              <a:rPr lang="en-US" sz="3200" dirty="0"/>
              <a:t>Tools</a:t>
            </a:r>
          </a:p>
          <a:p>
            <a:pPr marL="914400" lvl="1" indent="-457200">
              <a:buFont typeface="Courier New" panose="02070309020205020404" pitchFamily="49" charset="0"/>
              <a:buChar char="o"/>
            </a:pPr>
            <a:r>
              <a:rPr lang="en-US" sz="3200" dirty="0"/>
              <a:t>In-class search workshops</a:t>
            </a:r>
          </a:p>
          <a:p>
            <a:pPr marL="914400" lvl="1" indent="-457200">
              <a:buFont typeface="Courier New" panose="02070309020205020404" pitchFamily="49" charset="0"/>
              <a:buChar char="o"/>
            </a:pPr>
            <a:r>
              <a:rPr lang="en-US" sz="3200" dirty="0">
                <a:hlinkClick r:id="rId3"/>
              </a:rPr>
              <a:t>Online course guide</a:t>
            </a:r>
            <a:endParaRPr lang="en-US" sz="3200" dirty="0"/>
          </a:p>
          <a:p>
            <a:pPr marL="914400" lvl="1" indent="-457200">
              <a:buFont typeface="Courier New" panose="02070309020205020404" pitchFamily="49" charset="0"/>
              <a:buChar char="o"/>
            </a:pPr>
            <a:r>
              <a:rPr lang="en-US" sz="3200" dirty="0"/>
              <a:t>Costume lending library</a:t>
            </a:r>
          </a:p>
          <a:p>
            <a:pPr marL="914400" lvl="1" indent="-457200">
              <a:buFont typeface="Courier New" panose="02070309020205020404" pitchFamily="49" charset="0"/>
              <a:buChar char="o"/>
            </a:pPr>
            <a:r>
              <a:rPr lang="en-US" sz="3200" dirty="0"/>
              <a:t>One-to-one consultations for PIPS</a:t>
            </a:r>
            <a:endParaRPr lang="en-CA" sz="3200" dirty="0"/>
          </a:p>
        </p:txBody>
      </p:sp>
    </p:spTree>
    <p:extLst>
      <p:ext uri="{BB962C8B-B14F-4D97-AF65-F5344CB8AC3E}">
        <p14:creationId xmlns:p14="http://schemas.microsoft.com/office/powerpoint/2010/main" val="1027870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5383763" cy="6828691"/>
          </a:xfrm>
          <a:prstGeom prst="rect">
            <a:avLst/>
          </a:prstGeom>
        </p:spPr>
      </p:pic>
      <p:sp>
        <p:nvSpPr>
          <p:cNvPr id="3" name="TextBox 2"/>
          <p:cNvSpPr txBox="1"/>
          <p:nvPr/>
        </p:nvSpPr>
        <p:spPr>
          <a:xfrm>
            <a:off x="6018245" y="428911"/>
            <a:ext cx="5784979" cy="5970865"/>
          </a:xfrm>
          <a:prstGeom prst="rect">
            <a:avLst/>
          </a:prstGeom>
          <a:solidFill>
            <a:schemeClr val="accent6">
              <a:lumMod val="20000"/>
              <a:lumOff val="80000"/>
            </a:schemeClr>
          </a:solidFill>
        </p:spPr>
        <p:txBody>
          <a:bodyPr wrap="square" rtlCol="0">
            <a:spAutoFit/>
          </a:bodyPr>
          <a:lstStyle/>
          <a:p>
            <a:r>
              <a:rPr lang="en-US" sz="2800" dirty="0"/>
              <a:t>Student feedback on Maud</a:t>
            </a:r>
            <a:endParaRPr lang="en-CA" sz="2800" dirty="0"/>
          </a:p>
          <a:p>
            <a:endParaRPr lang="en-CA" sz="2800" dirty="0"/>
          </a:p>
          <a:p>
            <a:r>
              <a:rPr lang="en-CA" sz="2800" dirty="0"/>
              <a:t>"She provided opinions in class about the suffrage and labour movements and gave the students another character to work off of in the context of the game. She provided us with resources in the school library to help us further our research and got us interested in our character's stories beyond the textbook.” </a:t>
            </a:r>
          </a:p>
          <a:p>
            <a:endParaRPr lang="en-CA" sz="2800" dirty="0"/>
          </a:p>
          <a:p>
            <a:r>
              <a:rPr lang="en-CA" sz="2800" i="1" dirty="0"/>
              <a:t>Emma </a:t>
            </a:r>
            <a:r>
              <a:rPr lang="en-CA" sz="2800" i="1" dirty="0" err="1"/>
              <a:t>Wiechers</a:t>
            </a:r>
            <a:r>
              <a:rPr lang="en-CA" sz="2800" i="1" dirty="0"/>
              <a:t>, October 2019</a:t>
            </a:r>
          </a:p>
          <a:p>
            <a:endParaRPr lang="en-CA" dirty="0"/>
          </a:p>
        </p:txBody>
      </p:sp>
    </p:spTree>
    <p:extLst>
      <p:ext uri="{BB962C8B-B14F-4D97-AF65-F5344CB8AC3E}">
        <p14:creationId xmlns:p14="http://schemas.microsoft.com/office/powerpoint/2010/main" val="3864394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314</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Maud Malone:   Creating a role for librarians in Reacting  </vt:lpstr>
      <vt:lpstr>PowerPoint Presentation</vt:lpstr>
      <vt:lpstr>PowerPoint Presentation</vt:lpstr>
      <vt:lpstr>PowerPoint Presentation</vt:lpstr>
      <vt:lpstr>PowerPoint Presentation</vt:lpstr>
      <vt:lpstr>PowerPoint Presentation</vt:lpstr>
      <vt:lpstr> Maud Malone:  Outspoken advocate for women’s  and worker’s rights   1. Commander of the Flying Squad of Street Suffragettes. 2. A founder of the Library Employees’ Union of Greater New York in 1917.     </vt:lpstr>
      <vt:lpstr>PowerPoint Presentation</vt:lpstr>
      <vt:lpstr>PowerPoint Presentation</vt:lpstr>
      <vt:lpstr>PowerPoint Presentation</vt:lpstr>
    </vt:vector>
  </TitlesOfParts>
  <Company>Carleton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Maud Malone:   Creating a role for librarians in Reacting</dc:title>
  <dc:creator>Martha AttridgeBufton</dc:creator>
  <cp:lastModifiedBy>Martha Attridge Bufton</cp:lastModifiedBy>
  <cp:revision>13</cp:revision>
  <dcterms:created xsi:type="dcterms:W3CDTF">2019-05-31T21:16:31Z</dcterms:created>
  <dcterms:modified xsi:type="dcterms:W3CDTF">2021-01-07T17:48:16Z</dcterms:modified>
</cp:coreProperties>
</file>